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1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8" r:id="rId9"/>
    <p:sldId id="267" r:id="rId10"/>
  </p:sldIdLst>
  <p:sldSz cx="12192000" cy="6858000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BEF"/>
    <a:srgbClr val="4CA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7BD12-EC90-434F-A476-2FCE93E96336}" type="datetimeFigureOut">
              <a:rPr lang="ru-RU" smtClean="0"/>
              <a:t>22.11.2019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F348D-953A-47E3-8462-D6E9FA3F1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49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348D-953A-47E3-8462-D6E9FA3F102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02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7594-1B8C-4CC4-91DE-8D96BB12D904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3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77E82-87B2-4781-BCAD-AD6BBDACA318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0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283E-E424-4A37-93F0-54AE6BE49867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3302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4277D-5615-4BB3-8C01-F4268B25D050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90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186A-CFD4-41DA-9E3C-E429EEE218E7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722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5705-FC0D-4B10-B383-E4D8CD4EA77A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85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4B92-6E3B-40CA-B835-E3710D5CBEF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52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A6FE-6DFD-458F-93A5-99E9AEDFEE99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5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3A3-57A8-42F3-A933-6F88DCA057F0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8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8794-1712-404F-A1AE-1201A733A388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7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CB9E-B5BC-44A1-A089-DAC50AF067D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2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600D-0FF0-4A54-8805-84607DE2286F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8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9F04-1240-4FBF-A1A7-9D0723F28C6A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4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79D9-B0DC-4096-B29C-05040BA91870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5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97EA-766E-4FBB-850C-52DC82E69C7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8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0F691-7009-4A19-B5B8-743A5BD031A5}" type="datetime1">
              <a:rPr lang="en-US" smtClean="0"/>
              <a:t>11/22/2019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92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DFD6E-A410-4017-BA63-6E94BB7E21F7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6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10" Type="http://schemas.openxmlformats.org/officeDocument/2006/relationships/slide" Target="slide1.xml"/><Relationship Id="rId4" Type="http://schemas.openxmlformats.org/officeDocument/2006/relationships/image" Target="../media/image8.png"/><Relationship Id="rId9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Стрелка вниз 61"/>
          <p:cNvSpPr/>
          <p:nvPr/>
        </p:nvSpPr>
        <p:spPr>
          <a:xfrm>
            <a:off x="2712826" y="5087303"/>
            <a:ext cx="541126" cy="6053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Стрелка вниз 55"/>
          <p:cNvSpPr/>
          <p:nvPr/>
        </p:nvSpPr>
        <p:spPr>
          <a:xfrm>
            <a:off x="2733409" y="3919472"/>
            <a:ext cx="541126" cy="6053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 вниз 54"/>
          <p:cNvSpPr/>
          <p:nvPr/>
        </p:nvSpPr>
        <p:spPr>
          <a:xfrm>
            <a:off x="7260678" y="2270759"/>
            <a:ext cx="541126" cy="6053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трелка углом 47"/>
          <p:cNvSpPr/>
          <p:nvPr/>
        </p:nvSpPr>
        <p:spPr>
          <a:xfrm rot="13307873">
            <a:off x="2284748" y="681148"/>
            <a:ext cx="1438449" cy="1451387"/>
          </a:xfrm>
          <a:prstGeom prst="bentArrow">
            <a:avLst>
              <a:gd name="adj1" fmla="val 16313"/>
              <a:gd name="adj2" fmla="val 7343"/>
              <a:gd name="adj3" fmla="val 21480"/>
              <a:gd name="adj4" fmla="val 2958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Стрелка вниз 37"/>
          <p:cNvSpPr/>
          <p:nvPr/>
        </p:nvSpPr>
        <p:spPr>
          <a:xfrm>
            <a:off x="2734315" y="2964302"/>
            <a:ext cx="541126" cy="6053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трелка вниз 48"/>
          <p:cNvSpPr/>
          <p:nvPr/>
        </p:nvSpPr>
        <p:spPr>
          <a:xfrm>
            <a:off x="2733409" y="2119650"/>
            <a:ext cx="541126" cy="40632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трелка вниз 59"/>
          <p:cNvSpPr/>
          <p:nvPr/>
        </p:nvSpPr>
        <p:spPr>
          <a:xfrm>
            <a:off x="7280425" y="3504650"/>
            <a:ext cx="541126" cy="6053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трелка вниз 62"/>
          <p:cNvSpPr/>
          <p:nvPr/>
        </p:nvSpPr>
        <p:spPr>
          <a:xfrm>
            <a:off x="7280425" y="4784650"/>
            <a:ext cx="541126" cy="6053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Выгнутая вверх стрелка 57"/>
          <p:cNvSpPr/>
          <p:nvPr/>
        </p:nvSpPr>
        <p:spPr>
          <a:xfrm flipH="1" flipV="1">
            <a:off x="4023834" y="5280255"/>
            <a:ext cx="1420924" cy="1330382"/>
          </a:xfrm>
          <a:prstGeom prst="curvedDownArrow">
            <a:avLst>
              <a:gd name="adj1" fmla="val 15359"/>
              <a:gd name="adj2" fmla="val 0"/>
              <a:gd name="adj3" fmla="val 4572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3806" y="113628"/>
            <a:ext cx="750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Алгоритм работы программы</a:t>
            </a:r>
            <a:endParaRPr lang="ru-RU" sz="36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Прямоугольник 33">
            <a:hlinkClick r:id="rId2" action="ppaction://hlinksldjump"/>
          </p:cNvPr>
          <p:cNvSpPr/>
          <p:nvPr/>
        </p:nvSpPr>
        <p:spPr>
          <a:xfrm>
            <a:off x="1513139" y="2499775"/>
            <a:ext cx="2898176" cy="62663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Пороговая обработка</a:t>
            </a:r>
            <a:endParaRPr lang="ru-RU" sz="2000" b="1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1513139" y="3515181"/>
            <a:ext cx="2898176" cy="62082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Поиск маркеров</a:t>
            </a:r>
            <a:endParaRPr lang="ru-RU" sz="2000" b="1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5240198" y="1679155"/>
            <a:ext cx="204560" cy="3630320"/>
          </a:xfrm>
          <a:prstGeom prst="rect">
            <a:avLst/>
          </a:prstGeom>
          <a:solidFill>
            <a:srgbClr val="4CA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Выгнутая вверх стрелка 40"/>
          <p:cNvSpPr/>
          <p:nvPr/>
        </p:nvSpPr>
        <p:spPr>
          <a:xfrm>
            <a:off x="5240198" y="962248"/>
            <a:ext cx="2461369" cy="716907"/>
          </a:xfrm>
          <a:prstGeom prst="curvedDownArrow">
            <a:avLst>
              <a:gd name="adj1" fmla="val 28482"/>
              <a:gd name="adj2" fmla="val 54405"/>
              <a:gd name="adj3" fmla="val 3522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Прямоугольник 42">
            <a:hlinkClick r:id="rId3" action="ppaction://hlinksldjump"/>
          </p:cNvPr>
          <p:cNvSpPr/>
          <p:nvPr/>
        </p:nvSpPr>
        <p:spPr>
          <a:xfrm>
            <a:off x="1361146" y="4472831"/>
            <a:ext cx="3202162" cy="79138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Соединение маркеров в определенном порядке</a:t>
            </a:r>
            <a:endParaRPr lang="ru-RU" sz="2000" b="1" dirty="0"/>
          </a:p>
        </p:txBody>
      </p:sp>
      <p:sp>
        <p:nvSpPr>
          <p:cNvPr id="46" name="Скругленный прямоугольник 45"/>
          <p:cNvSpPr/>
          <p:nvPr/>
        </p:nvSpPr>
        <p:spPr>
          <a:xfrm>
            <a:off x="880160" y="1200011"/>
            <a:ext cx="2034862" cy="776443"/>
          </a:xfrm>
          <a:prstGeom prst="roundRect">
            <a:avLst>
              <a:gd name="adj" fmla="val 25363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Выбор 1-го видеофайла</a:t>
            </a:r>
            <a:endParaRPr lang="ru-RU" sz="2000" b="1" dirty="0"/>
          </a:p>
        </p:txBody>
      </p:sp>
      <p:sp>
        <p:nvSpPr>
          <p:cNvPr id="47" name="Скругленный прямоугольник 46">
            <a:hlinkClick r:id="rId4" action="ppaction://hlinksldjump"/>
          </p:cNvPr>
          <p:cNvSpPr/>
          <p:nvPr/>
        </p:nvSpPr>
        <p:spPr>
          <a:xfrm>
            <a:off x="3142395" y="1200011"/>
            <a:ext cx="2023487" cy="77644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sz="2000" b="1" dirty="0" smtClean="0"/>
              <a:t>Выбор 2-го </a:t>
            </a:r>
            <a:r>
              <a:rPr lang="ru-RU" sz="2000" b="1" dirty="0"/>
              <a:t>видеофайла</a:t>
            </a:r>
          </a:p>
          <a:p>
            <a:pPr algn="ctr"/>
            <a:endParaRPr lang="ru-RU" sz="2000" b="1" dirty="0"/>
          </a:p>
        </p:txBody>
      </p:sp>
      <p:sp>
        <p:nvSpPr>
          <p:cNvPr id="50" name="Прямоугольник 49">
            <a:hlinkClick r:id="rId5" action="ppaction://hlinksldjump"/>
          </p:cNvPr>
          <p:cNvSpPr/>
          <p:nvPr/>
        </p:nvSpPr>
        <p:spPr>
          <a:xfrm>
            <a:off x="1554884" y="5657052"/>
            <a:ext cx="2898176" cy="70211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Расчет суставных углов</a:t>
            </a:r>
            <a:endParaRPr lang="ru-RU" sz="2000" b="1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6101900" y="1679359"/>
            <a:ext cx="2898176" cy="80964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Построение гониограммы</a:t>
            </a:r>
            <a:endParaRPr lang="ru-RU" sz="2000" b="1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6121648" y="4068007"/>
            <a:ext cx="2898176" cy="80964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Разбиение на ЦШ и интерполяция</a:t>
            </a:r>
            <a:endParaRPr lang="ru-RU" sz="2000" b="1" dirty="0"/>
          </a:p>
        </p:txBody>
      </p:sp>
      <p:sp>
        <p:nvSpPr>
          <p:cNvPr id="59" name="Прямоугольник 58"/>
          <p:cNvSpPr/>
          <p:nvPr/>
        </p:nvSpPr>
        <p:spPr>
          <a:xfrm>
            <a:off x="6141395" y="2828500"/>
            <a:ext cx="2878429" cy="7817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Цифровая фильтрация (ФНЧ)</a:t>
            </a:r>
            <a:endParaRPr lang="ru-RU" sz="2000" b="1" dirty="0"/>
          </a:p>
        </p:txBody>
      </p:sp>
      <p:sp>
        <p:nvSpPr>
          <p:cNvPr id="64" name="Прямоугольник 63">
            <a:hlinkClick r:id="rId6" action="ppaction://hlinksldjump"/>
          </p:cNvPr>
          <p:cNvSpPr/>
          <p:nvPr/>
        </p:nvSpPr>
        <p:spPr>
          <a:xfrm>
            <a:off x="6121648" y="5360927"/>
            <a:ext cx="2898176" cy="80964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Среднее значение + СКО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7283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43382" y="372344"/>
            <a:ext cx="3905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Пороговая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обработка</a:t>
            </a:r>
          </a:p>
        </p:txBody>
      </p:sp>
      <p:sp>
        <p:nvSpPr>
          <p:cNvPr id="7" name="Стрелка вправо 6"/>
          <p:cNvSpPr/>
          <p:nvPr/>
        </p:nvSpPr>
        <p:spPr>
          <a:xfrm>
            <a:off x="5402686" y="3039413"/>
            <a:ext cx="1249251" cy="9401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 t="19610" r="17171" b="11647"/>
          <a:stretch/>
        </p:blipFill>
        <p:spPr bwMode="auto">
          <a:xfrm flipH="1">
            <a:off x="540912" y="1381938"/>
            <a:ext cx="4597758" cy="42629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t="20665" r="16467" b="12482"/>
          <a:stretch/>
        </p:blipFill>
        <p:spPr bwMode="auto">
          <a:xfrm flipH="1">
            <a:off x="6838681" y="1381938"/>
            <a:ext cx="4675031" cy="42629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765477" y="5768821"/>
            <a:ext cx="4225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Исходное изображение 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99949" y="5768821"/>
            <a:ext cx="38297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Изображение после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пороговой обработки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Пятиугольник 12">
            <a:hlinkClick r:id="rId4" action="ppaction://hlinksldjump"/>
          </p:cNvPr>
          <p:cNvSpPr/>
          <p:nvPr/>
        </p:nvSpPr>
        <p:spPr>
          <a:xfrm flipH="1">
            <a:off x="540912" y="372344"/>
            <a:ext cx="579550" cy="3992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9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08772" y="372347"/>
            <a:ext cx="865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Соединение маркеров в определенном порядке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44" y="1247634"/>
            <a:ext cx="2597184" cy="488602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4" y="1765858"/>
            <a:ext cx="3849577" cy="3849577"/>
          </a:xfrm>
          <a:prstGeom prst="rect">
            <a:avLst/>
          </a:prstGeom>
        </p:spPr>
      </p:pic>
      <p:sp>
        <p:nvSpPr>
          <p:cNvPr id="14" name="Стрелка вправо 13"/>
          <p:cNvSpPr/>
          <p:nvPr/>
        </p:nvSpPr>
        <p:spPr>
          <a:xfrm>
            <a:off x="4231247" y="3340333"/>
            <a:ext cx="521621" cy="7006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7516404" y="3246113"/>
            <a:ext cx="521621" cy="7006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01" y="2139101"/>
            <a:ext cx="3886200" cy="291465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24854" y="5770140"/>
            <a:ext cx="4196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Бинарное изображение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163680" y="6206839"/>
            <a:ext cx="396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Нумерация маркеров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177185" y="5150407"/>
            <a:ext cx="39600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 – Маркеры соединены </a:t>
            </a:r>
          </a:p>
          <a:p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между собой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Пятиугольник 20">
            <a:hlinkClick r:id="rId5" action="ppaction://hlinksldjump"/>
          </p:cNvPr>
          <p:cNvSpPr/>
          <p:nvPr/>
        </p:nvSpPr>
        <p:spPr>
          <a:xfrm flipH="1">
            <a:off x="317855" y="496322"/>
            <a:ext cx="579550" cy="3992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0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15756" y="289116"/>
            <a:ext cx="43604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1">
                    <a:lumMod val="50000"/>
                  </a:schemeClr>
                </a:solidFill>
              </a:rPr>
              <a:t>Расчет суставных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углов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1171"/>
            <a:ext cx="2925660" cy="326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2597829" y="1020776"/>
            <a:ext cx="452798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Локальная система координат для нижней конечности. Где (S) сагиттальная плоскость, (F) фронтальная плоскость, (H) горизонтальная плоскость.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741" y="488738"/>
            <a:ext cx="4369005" cy="623962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331758"/>
              </p:ext>
            </p:extLst>
          </p:nvPr>
        </p:nvGraphicFramePr>
        <p:xfrm>
          <a:off x="2795335" y="3897798"/>
          <a:ext cx="4205288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6" imgW="1879560" imgH="482400" progId="Equation.3">
                  <p:embed/>
                </p:oleObj>
              </mc:Choice>
              <mc:Fallback>
                <p:oleObj name="Equation" r:id="rId6" imgW="1879560" imgH="482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335" y="3897798"/>
                        <a:ext cx="4205288" cy="1063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589175"/>
              </p:ext>
            </p:extLst>
          </p:nvPr>
        </p:nvGraphicFramePr>
        <p:xfrm>
          <a:off x="1081825" y="6083122"/>
          <a:ext cx="1143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8" imgW="114151" imgH="215619" progId="Equation.3">
                  <p:embed/>
                </p:oleObj>
              </mc:Choice>
              <mc:Fallback>
                <p:oleObj name="Equation" r:id="rId8" imgW="114151" imgH="215619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825" y="6083122"/>
                        <a:ext cx="1143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81825" y="54735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100558" y="4099317"/>
            <a:ext cx="4539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(1)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462830" y="5383485"/>
            <a:ext cx="6519360" cy="959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Рисунок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7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– Расположение суставных углов на нижней конечности в сагиттальной плоскости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6" name="Пятиугольник 15">
            <a:hlinkClick r:id="rId10" action="ppaction://hlinksldjump"/>
          </p:cNvPr>
          <p:cNvSpPr/>
          <p:nvPr/>
        </p:nvSpPr>
        <p:spPr>
          <a:xfrm flipH="1">
            <a:off x="371362" y="289116"/>
            <a:ext cx="579550" cy="3992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57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 rotWithShape="1">
          <a:blip r:embed="rId2"/>
          <a:srcRect l="2521" t="1778" r="5252"/>
          <a:stretch/>
        </p:blipFill>
        <p:spPr>
          <a:xfrm>
            <a:off x="293276" y="4155008"/>
            <a:ext cx="5679354" cy="260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5" y="726040"/>
            <a:ext cx="3413847" cy="2713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796" y="719452"/>
            <a:ext cx="3392979" cy="2713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8199782" y="281009"/>
            <a:ext cx="3413847" cy="267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hlinkClick r:id="rId6" action="ppaction://hlinksldjump"/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216346" y="3286189"/>
            <a:ext cx="3413847" cy="275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Стрелка вправо 21"/>
          <p:cNvSpPr/>
          <p:nvPr/>
        </p:nvSpPr>
        <p:spPr>
          <a:xfrm>
            <a:off x="3645115" y="1828558"/>
            <a:ext cx="502877" cy="50800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395690" y="221648"/>
            <a:ext cx="700172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Фильтрация (А – до фильтрации, Б – после фильтрации)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740418" y="3432489"/>
            <a:ext cx="396262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А)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1630193" y="5562937"/>
            <a:ext cx="396262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Б)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153244" y="3689434"/>
            <a:ext cx="3006529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Цикл шага (ЦШ)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Стрелка углом 35"/>
          <p:cNvSpPr/>
          <p:nvPr/>
        </p:nvSpPr>
        <p:spPr>
          <a:xfrm>
            <a:off x="7823199" y="1438589"/>
            <a:ext cx="376583" cy="3676413"/>
          </a:xfrm>
          <a:prstGeom prst="ben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6086475" y="4984750"/>
            <a:ext cx="1831975" cy="13025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углом вверх 37"/>
          <p:cNvSpPr/>
          <p:nvPr/>
        </p:nvSpPr>
        <p:spPr>
          <a:xfrm rot="5400000" flipV="1">
            <a:off x="6147980" y="3263730"/>
            <a:ext cx="930929" cy="1281625"/>
          </a:xfrm>
          <a:prstGeom prst="bentUpArrow">
            <a:avLst>
              <a:gd name="adj1" fmla="val 15923"/>
              <a:gd name="adj2" fmla="val 18056"/>
              <a:gd name="adj3" fmla="val 25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11578261" y="2630185"/>
            <a:ext cx="396262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А)</a:t>
            </a:r>
            <a:endParaRPr lang="ru-RU" dirty="0"/>
          </a:p>
        </p:txBody>
      </p:sp>
      <p:sp>
        <p:nvSpPr>
          <p:cNvPr id="40" name="Стрелка вниз 39"/>
          <p:cNvSpPr/>
          <p:nvPr/>
        </p:nvSpPr>
        <p:spPr>
          <a:xfrm>
            <a:off x="9683783" y="2999517"/>
            <a:ext cx="478972" cy="247390"/>
          </a:xfrm>
          <a:prstGeom prst="down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5653514" y="6123495"/>
            <a:ext cx="6721612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Рисунок 10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Цикл голеностопного сустава </a:t>
            </a:r>
          </a:p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(А – все найденные циклы; Б – среднее значение + СКО)</a:t>
            </a:r>
            <a:endParaRPr lang="ru-RU" sz="16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5653514" y="3374596"/>
            <a:ext cx="396262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Б)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63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99255" y="618998"/>
            <a:ext cx="850006" cy="65682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02276" y="1171977"/>
            <a:ext cx="8654603" cy="522882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1" y="1609862"/>
            <a:ext cx="7740203" cy="4353864"/>
          </a:xfrm>
          <a:prstGeom prst="rect">
            <a:avLst/>
          </a:prstGeom>
        </p:spPr>
      </p:pic>
      <p:sp>
        <p:nvSpPr>
          <p:cNvPr id="7" name="Блок-схема: альтернативный процесс 6"/>
          <p:cNvSpPr/>
          <p:nvPr/>
        </p:nvSpPr>
        <p:spPr>
          <a:xfrm>
            <a:off x="1724154" y="479515"/>
            <a:ext cx="6300996" cy="51077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Разработанная программа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" y="370000"/>
            <a:ext cx="11861443" cy="566074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501972" y="6154960"/>
            <a:ext cx="5140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ru-RU" sz="2400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 –  Интерфейс программы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3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25058"/>
            <a:ext cx="11835686" cy="566361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501972" y="6154960"/>
            <a:ext cx="5140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ru-RU" sz="2400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 –  Интерфейс программы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2" y="343570"/>
            <a:ext cx="11809927" cy="567286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501972" y="6154960"/>
            <a:ext cx="5140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Рисунок </a:t>
            </a:r>
            <a:r>
              <a:rPr lang="ru-RU" sz="2400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 –  Интерфейс программы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6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2745</TotalTime>
  <Words>170</Words>
  <Application>Microsoft Office PowerPoint</Application>
  <PresentationFormat>Широкоэкранный</PresentationFormat>
  <Paragraphs>39</Paragraphs>
  <Slides>9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Wingdings 3</vt:lpstr>
      <vt:lpstr>Грань</vt:lpstr>
      <vt:lpstr>Equation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Магомед Гасанов</dc:creator>
  <cp:lastModifiedBy>Магомед Гасанов</cp:lastModifiedBy>
  <cp:revision>100</cp:revision>
  <cp:lastPrinted>2018-06-18T05:19:52Z</cp:lastPrinted>
  <dcterms:created xsi:type="dcterms:W3CDTF">2018-06-15T12:54:22Z</dcterms:created>
  <dcterms:modified xsi:type="dcterms:W3CDTF">2019-11-21T21:58:49Z</dcterms:modified>
</cp:coreProperties>
</file>